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81" r:id="rId2"/>
    <p:sldId id="2587" r:id="rId3"/>
    <p:sldId id="2595" r:id="rId4"/>
    <p:sldId id="2589" r:id="rId5"/>
    <p:sldId id="2582" r:id="rId6"/>
    <p:sldId id="2583" r:id="rId7"/>
    <p:sldId id="2592" r:id="rId8"/>
    <p:sldId id="2594" r:id="rId9"/>
    <p:sldId id="2593" r:id="rId10"/>
    <p:sldId id="2590" r:id="rId11"/>
    <p:sldId id="2591" r:id="rId12"/>
    <p:sldId id="2585" r:id="rId13"/>
    <p:sldId id="2586" r:id="rId14"/>
    <p:sldId id="2561" r:id="rId15"/>
    <p:sldId id="2562" r:id="rId16"/>
    <p:sldId id="2563" r:id="rId17"/>
    <p:sldId id="2564" r:id="rId18"/>
    <p:sldId id="2565" r:id="rId19"/>
    <p:sldId id="2567" r:id="rId20"/>
    <p:sldId id="2568" r:id="rId21"/>
    <p:sldId id="2569" r:id="rId22"/>
    <p:sldId id="2570" r:id="rId23"/>
    <p:sldId id="2571" r:id="rId24"/>
    <p:sldId id="2572" r:id="rId25"/>
    <p:sldId id="2573" r:id="rId26"/>
    <p:sldId id="2574" r:id="rId27"/>
    <p:sldId id="2575" r:id="rId28"/>
    <p:sldId id="2576" r:id="rId29"/>
    <p:sldId id="2577" r:id="rId30"/>
    <p:sldId id="2578" r:id="rId31"/>
    <p:sldId id="25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7"/>
            <p14:sldId id="2595"/>
            <p14:sldId id="2589"/>
            <p14:sldId id="2582"/>
            <p14:sldId id="2583"/>
            <p14:sldId id="2592"/>
            <p14:sldId id="2594"/>
            <p14:sldId id="2593"/>
            <p14:sldId id="2590"/>
            <p14:sldId id="2591"/>
            <p14:sldId id="2585"/>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10/16/2025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10/16/2025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10/16/2025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10/16/2025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10/16/2025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10/16/2025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10/16/2025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10/16/2025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10/16/2025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10/16/2025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CB74-2AEC-B56F-CB88-D0B20C561DE5}"/>
              </a:ext>
            </a:extLst>
          </p:cNvPr>
          <p:cNvSpPr>
            <a:spLocks noGrp="1"/>
          </p:cNvSpPr>
          <p:nvPr>
            <p:ph type="title"/>
          </p:nvPr>
        </p:nvSpPr>
        <p:spPr>
          <a:xfrm>
            <a:off x="700635" y="914400"/>
            <a:ext cx="10691265" cy="751047"/>
          </a:xfrm>
        </p:spPr>
        <p:txBody>
          <a:bodyPr>
            <a:normAutofit/>
          </a:bodyPr>
          <a:lstStyle/>
          <a:p>
            <a:r>
              <a:rPr lang="fr-FR" sz="3200" dirty="0"/>
              <a:t>Evolution of training </a:t>
            </a:r>
            <a:r>
              <a:rPr lang="fr-FR" sz="3200" dirty="0" err="1"/>
              <a:t>loss</a:t>
            </a:r>
            <a:r>
              <a:rPr lang="fr-FR" sz="3200" dirty="0"/>
              <a:t> and validation </a:t>
            </a:r>
            <a:r>
              <a:rPr lang="fr-FR" sz="3200" dirty="0" err="1"/>
              <a:t>loss</a:t>
            </a:r>
            <a:endParaRPr lang="en-GB" sz="3200" dirty="0"/>
          </a:p>
        </p:txBody>
      </p:sp>
      <p:pic>
        <p:nvPicPr>
          <p:cNvPr id="4" name="Picture 3">
            <a:extLst>
              <a:ext uri="{FF2B5EF4-FFF2-40B4-BE49-F238E27FC236}">
                <a16:creationId xmlns:a16="http://schemas.microsoft.com/office/drawing/2014/main" id="{9396D524-A3F4-78A7-816A-13E0C1FFEE65}"/>
              </a:ext>
            </a:extLst>
          </p:cNvPr>
          <p:cNvPicPr>
            <a:picLocks noChangeAspect="1"/>
          </p:cNvPicPr>
          <p:nvPr/>
        </p:nvPicPr>
        <p:blipFill>
          <a:blip r:embed="rId2"/>
          <a:stretch>
            <a:fillRect/>
          </a:stretch>
        </p:blipFill>
        <p:spPr>
          <a:xfrm>
            <a:off x="2158594" y="1740995"/>
            <a:ext cx="8117163" cy="4599845"/>
          </a:xfrm>
          <a:prstGeom prst="rect">
            <a:avLst/>
          </a:prstGeom>
        </p:spPr>
      </p:pic>
      <p:sp>
        <p:nvSpPr>
          <p:cNvPr id="5" name="TextBox 4">
            <a:extLst>
              <a:ext uri="{FF2B5EF4-FFF2-40B4-BE49-F238E27FC236}">
                <a16:creationId xmlns:a16="http://schemas.microsoft.com/office/drawing/2014/main" id="{B3C8A874-8FE6-F494-F08F-E1018BC516E3}"/>
              </a:ext>
            </a:extLst>
          </p:cNvPr>
          <p:cNvSpPr txBox="1"/>
          <p:nvPr/>
        </p:nvSpPr>
        <p:spPr>
          <a:xfrm>
            <a:off x="345315" y="2451651"/>
            <a:ext cx="2378008" cy="923330"/>
          </a:xfrm>
          <a:prstGeom prst="rect">
            <a:avLst/>
          </a:prstGeom>
          <a:noFill/>
        </p:spPr>
        <p:txBody>
          <a:bodyPr wrap="square" rtlCol="0">
            <a:spAutoFit/>
          </a:bodyPr>
          <a:lstStyle/>
          <a:p>
            <a:r>
              <a:rPr lang="fr-FR" dirty="0"/>
              <a:t>All train records</a:t>
            </a:r>
          </a:p>
          <a:p>
            <a:r>
              <a:rPr lang="fr-FR" dirty="0"/>
              <a:t>133984 fuel records</a:t>
            </a:r>
          </a:p>
          <a:p>
            <a:r>
              <a:rPr lang="en-GB" dirty="0"/>
              <a:t>11085 train flight files</a:t>
            </a:r>
          </a:p>
        </p:txBody>
      </p:sp>
      <p:sp>
        <p:nvSpPr>
          <p:cNvPr id="6" name="TextBox 5">
            <a:extLst>
              <a:ext uri="{FF2B5EF4-FFF2-40B4-BE49-F238E27FC236}">
                <a16:creationId xmlns:a16="http://schemas.microsoft.com/office/drawing/2014/main" id="{DE31FCD9-0959-E2CB-4905-038F39412659}"/>
              </a:ext>
            </a:extLst>
          </p:cNvPr>
          <p:cNvSpPr txBox="1"/>
          <p:nvPr/>
        </p:nvSpPr>
        <p:spPr>
          <a:xfrm>
            <a:off x="9995929" y="5088774"/>
            <a:ext cx="1940431" cy="307777"/>
          </a:xfrm>
          <a:prstGeom prst="rect">
            <a:avLst/>
          </a:prstGeom>
          <a:solidFill>
            <a:srgbClr val="FFC000"/>
          </a:solidFill>
        </p:spPr>
        <p:txBody>
          <a:bodyPr wrap="square" rtlCol="0">
            <a:spAutoFit/>
          </a:bodyPr>
          <a:lstStyle>
            <a:defPPr>
              <a:defRPr lang="en-US"/>
            </a:defPPr>
            <a:lvl1pPr>
              <a:defRPr/>
            </a:lvl1pPr>
          </a:lstStyle>
          <a:p>
            <a:pPr algn="ctr"/>
            <a:r>
              <a:rPr lang="fr-FR" sz="1400" dirty="0"/>
              <a:t>Validation </a:t>
            </a:r>
            <a:r>
              <a:rPr lang="fr-FR" sz="1400" dirty="0" err="1"/>
              <a:t>loss</a:t>
            </a:r>
            <a:endParaRPr lang="en-GB" sz="1400" dirty="0"/>
          </a:p>
        </p:txBody>
      </p:sp>
      <p:pic>
        <p:nvPicPr>
          <p:cNvPr id="8" name="Picture 7">
            <a:extLst>
              <a:ext uri="{FF2B5EF4-FFF2-40B4-BE49-F238E27FC236}">
                <a16:creationId xmlns:a16="http://schemas.microsoft.com/office/drawing/2014/main" id="{0D7037A6-5C24-A1A7-82F3-E7F50951A549}"/>
              </a:ext>
            </a:extLst>
          </p:cNvPr>
          <p:cNvPicPr>
            <a:picLocks noChangeAspect="1"/>
          </p:cNvPicPr>
          <p:nvPr/>
        </p:nvPicPr>
        <p:blipFill>
          <a:blip r:embed="rId3"/>
          <a:stretch>
            <a:fillRect/>
          </a:stretch>
        </p:blipFill>
        <p:spPr>
          <a:xfrm>
            <a:off x="9119090" y="2609736"/>
            <a:ext cx="1714739" cy="819264"/>
          </a:xfrm>
          <a:prstGeom prst="rect">
            <a:avLst/>
          </a:prstGeom>
        </p:spPr>
      </p:pic>
      <p:sp>
        <p:nvSpPr>
          <p:cNvPr id="9" name="TextBox 8">
            <a:extLst>
              <a:ext uri="{FF2B5EF4-FFF2-40B4-BE49-F238E27FC236}">
                <a16:creationId xmlns:a16="http://schemas.microsoft.com/office/drawing/2014/main" id="{59432AE9-A236-0E1B-7A2F-78F47ED44B62}"/>
              </a:ext>
            </a:extLst>
          </p:cNvPr>
          <p:cNvSpPr txBox="1"/>
          <p:nvPr/>
        </p:nvSpPr>
        <p:spPr>
          <a:xfrm>
            <a:off x="9995930" y="4176428"/>
            <a:ext cx="1714739" cy="307777"/>
          </a:xfrm>
          <a:prstGeom prst="rect">
            <a:avLst/>
          </a:prstGeom>
          <a:solidFill>
            <a:srgbClr val="FFC000"/>
          </a:solidFill>
        </p:spPr>
        <p:txBody>
          <a:bodyPr wrap="square" rtlCol="0">
            <a:spAutoFit/>
          </a:bodyPr>
          <a:lstStyle>
            <a:defPPr>
              <a:defRPr lang="en-US"/>
            </a:defPPr>
            <a:lvl1pPr>
              <a:defRPr/>
            </a:lvl1pPr>
          </a:lstStyle>
          <a:p>
            <a:pPr algn="ctr"/>
            <a:r>
              <a:rPr lang="fr-FR" sz="1400" dirty="0"/>
              <a:t>Training </a:t>
            </a:r>
            <a:r>
              <a:rPr lang="fr-FR" sz="1400" dirty="0" err="1"/>
              <a:t>loss</a:t>
            </a:r>
            <a:endParaRPr lang="en-GB" sz="1400" dirty="0"/>
          </a:p>
        </p:txBody>
      </p:sp>
      <p:sp>
        <p:nvSpPr>
          <p:cNvPr id="3" name="Rectangle: Bevelled 2">
            <a:extLst>
              <a:ext uri="{FF2B5EF4-FFF2-40B4-BE49-F238E27FC236}">
                <a16:creationId xmlns:a16="http://schemas.microsoft.com/office/drawing/2014/main" id="{4EBDBFC7-AE13-AECE-CE47-DF3674A1BF99}"/>
              </a:ext>
            </a:extLst>
          </p:cNvPr>
          <p:cNvSpPr/>
          <p:nvPr/>
        </p:nvSpPr>
        <p:spPr>
          <a:xfrm>
            <a:off x="200585" y="5396551"/>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7" name="TextBox 6">
            <a:extLst>
              <a:ext uri="{FF2B5EF4-FFF2-40B4-BE49-F238E27FC236}">
                <a16:creationId xmlns:a16="http://schemas.microsoft.com/office/drawing/2014/main" id="{10ABFC1E-B1FA-3B19-7146-A5BA75391AEA}"/>
              </a:ext>
            </a:extLst>
          </p:cNvPr>
          <p:cNvSpPr txBox="1"/>
          <p:nvPr/>
        </p:nvSpPr>
        <p:spPr>
          <a:xfrm>
            <a:off x="7794651" y="5791916"/>
            <a:ext cx="3916018" cy="369332"/>
          </a:xfrm>
          <a:prstGeom prst="rect">
            <a:avLst/>
          </a:prstGeom>
          <a:solidFill>
            <a:srgbClr val="FFC000"/>
          </a:solidFill>
        </p:spPr>
        <p:txBody>
          <a:bodyPr wrap="square" rtlCol="0">
            <a:spAutoFit/>
          </a:body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Tree>
    <p:extLst>
      <p:ext uri="{BB962C8B-B14F-4D97-AF65-F5344CB8AC3E}">
        <p14:creationId xmlns:p14="http://schemas.microsoft.com/office/powerpoint/2010/main" val="371344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D5A-13BF-3BA0-B623-6C2688E35E37}"/>
              </a:ext>
            </a:extLst>
          </p:cNvPr>
          <p:cNvSpPr>
            <a:spLocks noGrp="1"/>
          </p:cNvSpPr>
          <p:nvPr>
            <p:ph type="title"/>
          </p:nvPr>
        </p:nvSpPr>
        <p:spPr/>
        <p:txBody>
          <a:bodyPr/>
          <a:lstStyle/>
          <a:p>
            <a:r>
              <a:rPr lang="fr-FR" dirty="0"/>
              <a:t>15-oct-2025 </a:t>
            </a:r>
            <a:endParaRPr lang="en-GB" dirty="0"/>
          </a:p>
        </p:txBody>
      </p:sp>
      <p:pic>
        <p:nvPicPr>
          <p:cNvPr id="4" name="Picture 3">
            <a:extLst>
              <a:ext uri="{FF2B5EF4-FFF2-40B4-BE49-F238E27FC236}">
                <a16:creationId xmlns:a16="http://schemas.microsoft.com/office/drawing/2014/main" id="{E01A747C-7880-E284-CB3A-03013A4DD899}"/>
              </a:ext>
            </a:extLst>
          </p:cNvPr>
          <p:cNvPicPr>
            <a:picLocks noChangeAspect="1"/>
          </p:cNvPicPr>
          <p:nvPr/>
        </p:nvPicPr>
        <p:blipFill>
          <a:blip r:embed="rId2"/>
          <a:stretch>
            <a:fillRect/>
          </a:stretch>
        </p:blipFill>
        <p:spPr>
          <a:xfrm>
            <a:off x="2553929" y="1499514"/>
            <a:ext cx="8321435" cy="4833829"/>
          </a:xfrm>
          <a:prstGeom prst="rect">
            <a:avLst/>
          </a:prstGeom>
        </p:spPr>
      </p:pic>
      <p:pic>
        <p:nvPicPr>
          <p:cNvPr id="6" name="Picture 5">
            <a:extLst>
              <a:ext uri="{FF2B5EF4-FFF2-40B4-BE49-F238E27FC236}">
                <a16:creationId xmlns:a16="http://schemas.microsoft.com/office/drawing/2014/main" id="{D282D228-4CFF-4088-D024-2EE9A973DA64}"/>
              </a:ext>
            </a:extLst>
          </p:cNvPr>
          <p:cNvPicPr>
            <a:picLocks noChangeAspect="1"/>
          </p:cNvPicPr>
          <p:nvPr/>
        </p:nvPicPr>
        <p:blipFill>
          <a:blip r:embed="rId3"/>
          <a:stretch>
            <a:fillRect/>
          </a:stretch>
        </p:blipFill>
        <p:spPr>
          <a:xfrm>
            <a:off x="9163796" y="2125005"/>
            <a:ext cx="2486372" cy="1228896"/>
          </a:xfrm>
          <a:prstGeom prst="rect">
            <a:avLst/>
          </a:prstGeom>
        </p:spPr>
      </p:pic>
    </p:spTree>
    <p:extLst>
      <p:ext uri="{BB962C8B-B14F-4D97-AF65-F5344CB8AC3E}">
        <p14:creationId xmlns:p14="http://schemas.microsoft.com/office/powerpoint/2010/main" val="3782646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en-US" noProof="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Add Year and month including day number in the current year (range 1 to 365)</a:t>
            </a:r>
          </a:p>
          <a:p>
            <a:r>
              <a:rPr lang="en-US" noProof="0" dirty="0"/>
              <a:t>As we have the takeoff instant , we should not be interested in number of runways of the airport</a:t>
            </a:r>
          </a:p>
        </p:txBody>
      </p:sp>
    </p:spTree>
    <p:extLst>
      <p:ext uri="{BB962C8B-B14F-4D97-AF65-F5344CB8AC3E}">
        <p14:creationId xmlns:p14="http://schemas.microsoft.com/office/powerpoint/2010/main" val="317824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670F-D51B-6C63-6B03-99ED8322217D}"/>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4" name="Picture 3">
            <a:extLst>
              <a:ext uri="{FF2B5EF4-FFF2-40B4-BE49-F238E27FC236}">
                <a16:creationId xmlns:a16="http://schemas.microsoft.com/office/drawing/2014/main" id="{4219C9EC-34F8-0853-43FE-F5C4C1A0F70E}"/>
              </a:ext>
            </a:extLst>
          </p:cNvPr>
          <p:cNvPicPr>
            <a:picLocks noChangeAspect="1"/>
          </p:cNvPicPr>
          <p:nvPr/>
        </p:nvPicPr>
        <p:blipFill>
          <a:blip r:embed="rId2"/>
          <a:stretch>
            <a:fillRect/>
          </a:stretch>
        </p:blipFill>
        <p:spPr>
          <a:xfrm>
            <a:off x="1115666" y="773717"/>
            <a:ext cx="9182577" cy="5202640"/>
          </a:xfrm>
          <a:prstGeom prst="rect">
            <a:avLst/>
          </a:prstGeom>
        </p:spPr>
      </p:pic>
      <p:pic>
        <p:nvPicPr>
          <p:cNvPr id="6" name="Picture 5">
            <a:extLst>
              <a:ext uri="{FF2B5EF4-FFF2-40B4-BE49-F238E27FC236}">
                <a16:creationId xmlns:a16="http://schemas.microsoft.com/office/drawing/2014/main" id="{5D101204-F88B-294B-33C6-6E681870D9E5}"/>
              </a:ext>
            </a:extLst>
          </p:cNvPr>
          <p:cNvPicPr>
            <a:picLocks noChangeAspect="1"/>
          </p:cNvPicPr>
          <p:nvPr/>
        </p:nvPicPr>
        <p:blipFill>
          <a:blip r:embed="rId3"/>
          <a:stretch>
            <a:fillRect/>
          </a:stretch>
        </p:blipFill>
        <p:spPr>
          <a:xfrm>
            <a:off x="8983609" y="1557897"/>
            <a:ext cx="2629267" cy="924054"/>
          </a:xfrm>
          <a:prstGeom prst="rect">
            <a:avLst/>
          </a:prstGeom>
        </p:spPr>
      </p:pic>
      <p:sp>
        <p:nvSpPr>
          <p:cNvPr id="7" name="TextBox 6">
            <a:extLst>
              <a:ext uri="{FF2B5EF4-FFF2-40B4-BE49-F238E27FC236}">
                <a16:creationId xmlns:a16="http://schemas.microsoft.com/office/drawing/2014/main" id="{2CA57356-6581-0A1D-AE11-5A1ADC7C4602}"/>
              </a:ext>
            </a:extLst>
          </p:cNvPr>
          <p:cNvSpPr txBox="1"/>
          <p:nvPr/>
        </p:nvSpPr>
        <p:spPr>
          <a:xfrm>
            <a:off x="839450" y="571495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Tree>
    <p:extLst>
      <p:ext uri="{BB962C8B-B14F-4D97-AF65-F5344CB8AC3E}">
        <p14:creationId xmlns:p14="http://schemas.microsoft.com/office/powerpoint/2010/main" val="373377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28851F-3F7A-E7A8-520F-269170E3365E}"/>
              </a:ext>
            </a:extLst>
          </p:cNvPr>
          <p:cNvPicPr>
            <a:picLocks noChangeAspect="1"/>
          </p:cNvPicPr>
          <p:nvPr/>
        </p:nvPicPr>
        <p:blipFill>
          <a:blip r:embed="rId2"/>
          <a:stretch>
            <a:fillRect/>
          </a:stretch>
        </p:blipFill>
        <p:spPr>
          <a:xfrm>
            <a:off x="1217007" y="1146746"/>
            <a:ext cx="9415806" cy="5351489"/>
          </a:xfrm>
          <a:prstGeom prst="rect">
            <a:avLst/>
          </a:prstGeom>
        </p:spPr>
      </p:pic>
      <p:sp>
        <p:nvSpPr>
          <p:cNvPr id="2" name="Title 1">
            <a:extLst>
              <a:ext uri="{FF2B5EF4-FFF2-40B4-BE49-F238E27FC236}">
                <a16:creationId xmlns:a16="http://schemas.microsoft.com/office/drawing/2014/main" id="{7A4CAD1E-D1BD-CF49-285E-77A36719E48F}"/>
              </a:ext>
            </a:extLst>
          </p:cNvPr>
          <p:cNvSpPr>
            <a:spLocks noGrp="1"/>
          </p:cNvSpPr>
          <p:nvPr>
            <p:ph type="title"/>
          </p:nvPr>
        </p:nvSpPr>
        <p:spPr/>
        <p:txBody>
          <a:bodyPr/>
          <a:lstStyle/>
          <a:p>
            <a:r>
              <a:rPr lang="fr-FR" dirty="0" err="1"/>
              <a:t>TraininG</a:t>
            </a:r>
            <a:r>
              <a:rPr lang="fr-FR" dirty="0"/>
              <a:t> LOSS versus Validation </a:t>
            </a:r>
            <a:r>
              <a:rPr lang="fr-FR" dirty="0" err="1"/>
              <a:t>loss</a:t>
            </a:r>
            <a:endParaRPr lang="en-GB" dirty="0"/>
          </a:p>
        </p:txBody>
      </p:sp>
      <p:pic>
        <p:nvPicPr>
          <p:cNvPr id="6" name="Picture 5">
            <a:extLst>
              <a:ext uri="{FF2B5EF4-FFF2-40B4-BE49-F238E27FC236}">
                <a16:creationId xmlns:a16="http://schemas.microsoft.com/office/drawing/2014/main" id="{4AF47E26-7D4D-BC2C-10A1-02D4ACA6E1BA}"/>
              </a:ext>
            </a:extLst>
          </p:cNvPr>
          <p:cNvPicPr>
            <a:picLocks noChangeAspect="1"/>
          </p:cNvPicPr>
          <p:nvPr/>
        </p:nvPicPr>
        <p:blipFill>
          <a:blip r:embed="rId3"/>
          <a:stretch>
            <a:fillRect/>
          </a:stretch>
        </p:blipFill>
        <p:spPr>
          <a:xfrm>
            <a:off x="7195203" y="2724398"/>
            <a:ext cx="3978733" cy="1457857"/>
          </a:xfrm>
          <a:prstGeom prst="rect">
            <a:avLst/>
          </a:prstGeom>
        </p:spPr>
      </p:pic>
      <p:sp>
        <p:nvSpPr>
          <p:cNvPr id="7" name="TextBox 6">
            <a:extLst>
              <a:ext uri="{FF2B5EF4-FFF2-40B4-BE49-F238E27FC236}">
                <a16:creationId xmlns:a16="http://schemas.microsoft.com/office/drawing/2014/main" id="{A2BF27EA-702B-18A9-D67F-F0AE98558880}"/>
              </a:ext>
            </a:extLst>
          </p:cNvPr>
          <p:cNvSpPr txBox="1"/>
          <p:nvPr/>
        </p:nvSpPr>
        <p:spPr>
          <a:xfrm>
            <a:off x="434715" y="2221992"/>
            <a:ext cx="2008682" cy="369332"/>
          </a:xfrm>
          <a:prstGeom prst="rect">
            <a:avLst/>
          </a:prstGeom>
          <a:noFill/>
        </p:spPr>
        <p:txBody>
          <a:bodyPr wrap="square" rtlCol="0">
            <a:spAutoFit/>
          </a:bodyPr>
          <a:lstStyle/>
          <a:p>
            <a:r>
              <a:rPr lang="fr-FR" dirty="0"/>
              <a:t>15th </a:t>
            </a:r>
            <a:r>
              <a:rPr lang="fr-FR" dirty="0" err="1"/>
              <a:t>October</a:t>
            </a:r>
            <a:r>
              <a:rPr lang="fr-FR" dirty="0"/>
              <a:t> 2025</a:t>
            </a:r>
            <a:endParaRPr lang="en-GB" dirty="0"/>
          </a:p>
        </p:txBody>
      </p:sp>
    </p:spTree>
    <p:extLst>
      <p:ext uri="{BB962C8B-B14F-4D97-AF65-F5344CB8AC3E}">
        <p14:creationId xmlns:p14="http://schemas.microsoft.com/office/powerpoint/2010/main" val="173904970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441</TotalTime>
  <Words>2145</Words>
  <Application>Microsoft Office PowerPoint</Application>
  <PresentationFormat>Widescreen</PresentationFormat>
  <Paragraphs>216</Paragraphs>
  <Slides>31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Arial</vt:lpstr>
      <vt:lpstr>Calisto MT</vt:lpstr>
      <vt:lpstr>Century Gothic</vt:lpstr>
      <vt:lpstr>Univers Condensed</vt:lpstr>
      <vt:lpstr>ChronicleVTI</vt:lpstr>
      <vt:lpstr>Predict the fuel burnt (kg)</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vt:lpstr>
      <vt:lpstr>Extend flight list data</vt:lpstr>
      <vt:lpstr>Check great circle distance (in nautical miles)</vt:lpstr>
      <vt:lpstr>Feature engineering https://skybrary.aero/articles/heading-track-and-radial</vt:lpstr>
      <vt:lpstr>Training versus Validation loss</vt:lpstr>
      <vt:lpstr>TraininG LOSS versus Validation loss</vt:lpstr>
      <vt:lpstr>Evolution of training loss and validation loss</vt:lpstr>
      <vt:lpstr>15-oct-2025 </vt:lpstr>
      <vt:lpstr>Do not</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28</cp:revision>
  <dcterms:created xsi:type="dcterms:W3CDTF">2025-10-13T14:14:28Z</dcterms:created>
  <dcterms:modified xsi:type="dcterms:W3CDTF">2025-10-16T17:39:03Z</dcterms:modified>
</cp:coreProperties>
</file>